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DACC2-4423-40CB-83C3-2123F5C9CA4E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7F4CC-1747-4FB8-876C-337837F008B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F4CC-1747-4FB8-876C-337837F008B9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F2B1-28CD-4861-8D58-EC5C65596044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73E1-50BD-42B5-97B6-D3BBA602651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 advTm="8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F2B1-28CD-4861-8D58-EC5C65596044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73E1-50BD-42B5-97B6-D3BBA60265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F2B1-28CD-4861-8D58-EC5C65596044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73E1-50BD-42B5-97B6-D3BBA60265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F2B1-28CD-4861-8D58-EC5C65596044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73E1-50BD-42B5-97B6-D3BBA60265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F2B1-28CD-4861-8D58-EC5C65596044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05973E1-50BD-42B5-97B6-D3BBA60265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8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F2B1-28CD-4861-8D58-EC5C65596044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73E1-50BD-42B5-97B6-D3BBA60265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F2B1-28CD-4861-8D58-EC5C65596044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73E1-50BD-42B5-97B6-D3BBA60265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F2B1-28CD-4861-8D58-EC5C65596044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73E1-50BD-42B5-97B6-D3BBA60265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F2B1-28CD-4861-8D58-EC5C65596044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73E1-50BD-42B5-97B6-D3BBA60265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F2B1-28CD-4861-8D58-EC5C65596044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73E1-50BD-42B5-97B6-D3BBA60265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F2B1-28CD-4861-8D58-EC5C65596044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73E1-50BD-42B5-97B6-D3BBA60265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01F2B1-28CD-4861-8D58-EC5C65596044}" type="datetimeFigureOut">
              <a:rPr lang="pl-PL" smtClean="0"/>
              <a:pPr/>
              <a:t>2010-05-24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5973E1-50BD-42B5-97B6-D3BBA602651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advTm="8000">
    <p:newsflash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5429288"/>
          </a:xfrm>
        </p:spPr>
        <p:txBody>
          <a:bodyPr>
            <a:normAutofit fontScale="90000"/>
          </a:bodyPr>
          <a:lstStyle/>
          <a:p>
            <a:r>
              <a:rPr lang="pl-PL" sz="6700" cap="none" dirty="0" smtClean="0">
                <a:latin typeface="Monotype Corsiva" pitchFamily="66" charset="0"/>
              </a:rPr>
              <a:t>Św. Jan Nepomucen</a:t>
            </a:r>
            <a:r>
              <a:rPr lang="pl-PL" sz="6700" cap="none" dirty="0" smtClean="0">
                <a:latin typeface="Monotype Corsiva" pitchFamily="66" charset="0"/>
              </a:rPr>
              <a:t>.</a:t>
            </a:r>
            <a:br>
              <a:rPr lang="pl-PL" sz="6700" cap="none" dirty="0" smtClean="0">
                <a:latin typeface="Monotype Corsiva" pitchFamily="66" charset="0"/>
              </a:rPr>
            </a:br>
            <a:r>
              <a:rPr lang="pl-PL" sz="5400" cap="none" dirty="0" smtClean="0">
                <a:latin typeface="Monotype Corsiva" pitchFamily="66" charset="0"/>
              </a:rPr>
              <a:t/>
            </a:r>
            <a:br>
              <a:rPr lang="pl-PL" sz="5400" cap="none" dirty="0" smtClean="0">
                <a:latin typeface="Monotype Corsiva" pitchFamily="66" charset="0"/>
              </a:rPr>
            </a:br>
            <a:r>
              <a:rPr lang="pl-PL" sz="5400" cap="none" dirty="0" smtClean="0">
                <a:latin typeface="Monotype Corsiva" pitchFamily="66" charset="0"/>
              </a:rPr>
              <a:t>Historia życia </a:t>
            </a:r>
            <a:br>
              <a:rPr lang="pl-PL" sz="5400" cap="none" dirty="0" smtClean="0">
                <a:latin typeface="Monotype Corsiva" pitchFamily="66" charset="0"/>
              </a:rPr>
            </a:br>
            <a:r>
              <a:rPr lang="pl-PL" sz="5400" cap="none" dirty="0" smtClean="0">
                <a:latin typeface="Monotype Corsiva" pitchFamily="66" charset="0"/>
              </a:rPr>
              <a:t>i </a:t>
            </a:r>
            <a:br>
              <a:rPr lang="pl-PL" sz="5400" cap="none" dirty="0" smtClean="0">
                <a:latin typeface="Monotype Corsiva" pitchFamily="66" charset="0"/>
              </a:rPr>
            </a:br>
            <a:r>
              <a:rPr lang="pl-PL" sz="5400" cap="none" dirty="0" smtClean="0">
                <a:latin typeface="Monotype Corsiva" pitchFamily="66" charset="0"/>
              </a:rPr>
              <a:t>naszych wycieczek  rowerowych</a:t>
            </a:r>
            <a:br>
              <a:rPr lang="pl-PL" sz="5400" cap="none" dirty="0" smtClean="0">
                <a:latin typeface="Monotype Corsiva" pitchFamily="66" charset="0"/>
              </a:rPr>
            </a:br>
            <a:r>
              <a:rPr lang="pl-PL" sz="5400" cap="none" dirty="0" smtClean="0">
                <a:latin typeface="Monotype Corsiva" pitchFamily="66" charset="0"/>
              </a:rPr>
              <a:t>w</a:t>
            </a:r>
            <a:br>
              <a:rPr lang="pl-PL" sz="5400" cap="none" dirty="0" smtClean="0">
                <a:latin typeface="Monotype Corsiva" pitchFamily="66" charset="0"/>
              </a:rPr>
            </a:br>
            <a:r>
              <a:rPr lang="pl-PL" sz="5400" cap="none" dirty="0" smtClean="0">
                <a:latin typeface="Monotype Corsiva" pitchFamily="66" charset="0"/>
              </a:rPr>
              <a:t>jego poszukiwaniu.</a:t>
            </a:r>
            <a:endParaRPr lang="pl-PL" sz="5400" cap="none" dirty="0">
              <a:latin typeface="Monotype Corsiva" pitchFamily="66" charset="0"/>
            </a:endParaRPr>
          </a:p>
        </p:txBody>
      </p:sp>
      <p:pic>
        <p:nvPicPr>
          <p:cNvPr id="1026" name="Picture 2" descr="logoNTU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6072206"/>
            <a:ext cx="1919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dirty="0" smtClean="0">
                <a:latin typeface="Monotype Corsiva" pitchFamily="66" charset="0"/>
              </a:rPr>
              <a:t>Druga wycieczka rowerowa</a:t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>Żyrowa - Zdzieszowice</a:t>
            </a:r>
            <a:endParaRPr lang="pl-PL" sz="4400" dirty="0">
              <a:latin typeface="Monotype Corsiva" pitchFamily="66" charset="0"/>
            </a:endParaRPr>
          </a:p>
        </p:txBody>
      </p:sp>
      <p:pic>
        <p:nvPicPr>
          <p:cNvPr id="4" name="Symbol zastępczy zawartości 3" descr="Obraz 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5857916" cy="47085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pole tekstowe 4"/>
          <p:cNvSpPr txBox="1"/>
          <p:nvPr/>
        </p:nvSpPr>
        <p:spPr>
          <a:xfrm>
            <a:off x="6572264" y="2000240"/>
            <a:ext cx="2428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Monotype Corsiva" pitchFamily="66" charset="0"/>
              </a:rPr>
              <a:t>Żyrowa - kamienna figura Jana we wnęce muru nad prezbiterium kościoła filialnego św. Mikołaja . Na cokole wyryto dziwne znaki, ni to herbowe, ni to symboliczne: gryfa lub lwa trzymającego koronę, dwa koła solarne, tarczę, coś w rodzaju grzebienia i dwie małe tarczki. Wszystko to nieporadne i schematyczne.</a:t>
            </a:r>
            <a:endParaRPr lang="pl-PL" dirty="0"/>
          </a:p>
        </p:txBody>
      </p:sp>
      <p:pic>
        <p:nvPicPr>
          <p:cNvPr id="9218" name="Picture 2" descr="logoNTU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6000768"/>
            <a:ext cx="1919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Liczna grupa rowerzystów</a:t>
            </a:r>
            <a:endParaRPr lang="pl-PL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Symbol zastępczy zawartości 4" descr="Obraz 1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28736"/>
            <a:ext cx="5400684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tekstu 2"/>
          <p:cNvSpPr>
            <a:spLocks noGrp="1"/>
          </p:cNvSpPr>
          <p:nvPr>
            <p:ph sz="half" idx="2"/>
          </p:nvPr>
        </p:nvSpPr>
        <p:spPr>
          <a:xfrm>
            <a:off x="5929322" y="1643050"/>
            <a:ext cx="2714644" cy="325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>
                <a:latin typeface="Monotype Corsiva" pitchFamily="66" charset="0"/>
              </a:rPr>
              <a:t>       Żyrowa – murowana, bielona kapliczka kryta dachówką, na skrzyżowaniu ulic, niedawno remontowana z figurą Jana Nepomucena w środku.</a:t>
            </a:r>
            <a:endParaRPr lang="pl-PL" dirty="0"/>
          </a:p>
        </p:txBody>
      </p:sp>
      <p:pic>
        <p:nvPicPr>
          <p:cNvPr id="10242" name="Picture 2" descr="logoNTU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6072206"/>
            <a:ext cx="1919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latin typeface="Monotype Corsiva" pitchFamily="66" charset="0"/>
              </a:rPr>
              <a:t>Trzecia wycieczka rowerowa</a:t>
            </a:r>
            <a:endParaRPr lang="pl-PL" dirty="0"/>
          </a:p>
        </p:txBody>
      </p:sp>
      <p:pic>
        <p:nvPicPr>
          <p:cNvPr id="4" name="Symbol zastępczy zawartości 3" descr="Januszkowi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500174"/>
            <a:ext cx="414340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5357818" y="1714488"/>
            <a:ext cx="27146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Monotype Corsiva" pitchFamily="66" charset="0"/>
              </a:rPr>
              <a:t>W naszej trzeciej wycieczce rowerowej  szukaliśmy pomników Jana Nepomucena  w  Januszkowicach  i w </a:t>
            </a:r>
            <a:r>
              <a:rPr lang="pl-PL" sz="2000" dirty="0" err="1" smtClean="0">
                <a:latin typeface="Monotype Corsiva" pitchFamily="66" charset="0"/>
              </a:rPr>
              <a:t>Rozwadzy</a:t>
            </a:r>
            <a:r>
              <a:rPr lang="pl-PL" sz="2000" dirty="0" smtClean="0">
                <a:latin typeface="Monotype Corsiva" pitchFamily="66" charset="0"/>
              </a:rPr>
              <a:t>.</a:t>
            </a:r>
          </a:p>
          <a:p>
            <a:endParaRPr lang="pl-PL" sz="2000" dirty="0" smtClean="0">
              <a:latin typeface="Monotype Corsiva" pitchFamily="66" charset="0"/>
            </a:endParaRPr>
          </a:p>
          <a:p>
            <a:r>
              <a:rPr lang="pl-PL" sz="2000" dirty="0" smtClean="0">
                <a:latin typeface="Monotype Corsiva" pitchFamily="66" charset="0"/>
              </a:rPr>
              <a:t>Kamienna polichromowana figura, z lat 50-tych XVIII wieku. Przestawiona na obecne miejsce w roku 1911, po wielkiej powodzi  w 1843 roku.</a:t>
            </a:r>
            <a:endParaRPr lang="pl-PL" sz="2000" dirty="0">
              <a:latin typeface="Monotype Corsiva" pitchFamily="66" charset="0"/>
            </a:endParaRPr>
          </a:p>
        </p:txBody>
      </p:sp>
      <p:pic>
        <p:nvPicPr>
          <p:cNvPr id="11266" name="Picture 2" descr="logoNTU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6072206"/>
            <a:ext cx="1919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>
                <a:latin typeface="Monotype Corsiva" pitchFamily="66" charset="0"/>
              </a:rPr>
              <a:t>Kościół i parafia w </a:t>
            </a:r>
            <a:r>
              <a:rPr lang="pl-PL" sz="4400" dirty="0" err="1" smtClean="0">
                <a:latin typeface="Monotype Corsiva" pitchFamily="66" charset="0"/>
              </a:rPr>
              <a:t>Rozwadzy</a:t>
            </a:r>
            <a:endParaRPr lang="pl-PL" dirty="0"/>
          </a:p>
        </p:txBody>
      </p:sp>
      <p:pic>
        <p:nvPicPr>
          <p:cNvPr id="4" name="Symbol zastępczy zawartości 3" descr="P50904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4572032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5357818" y="1857364"/>
            <a:ext cx="2928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Monotype Corsiva" pitchFamily="66" charset="0"/>
              </a:rPr>
              <a:t>Drewniana figura Nepomucena przy bocznym ołtarzu w kościele w </a:t>
            </a:r>
            <a:r>
              <a:rPr lang="pl-PL" sz="2000" dirty="0" err="1" smtClean="0">
                <a:latin typeface="Monotype Corsiva" pitchFamily="66" charset="0"/>
              </a:rPr>
              <a:t>Rozwadzy</a:t>
            </a:r>
            <a:r>
              <a:rPr lang="pl-PL" sz="2000" dirty="0" smtClean="0">
                <a:latin typeface="Monotype Corsiva" pitchFamily="66" charset="0"/>
              </a:rPr>
              <a:t>.</a:t>
            </a:r>
          </a:p>
          <a:p>
            <a:endParaRPr lang="pl-PL" sz="2000" dirty="0" smtClean="0">
              <a:latin typeface="Monotype Corsiva" pitchFamily="66" charset="0"/>
            </a:endParaRPr>
          </a:p>
          <a:p>
            <a:r>
              <a:rPr lang="pl-PL" sz="2000" dirty="0" smtClean="0">
                <a:latin typeface="Monotype Corsiva" pitchFamily="66" charset="0"/>
              </a:rPr>
              <a:t>Parafia i kościół pod wezwaniem św. Jana Nepomucena , a w nim </a:t>
            </a:r>
          </a:p>
          <a:p>
            <a:r>
              <a:rPr lang="pl-PL" sz="2000" dirty="0" smtClean="0">
                <a:latin typeface="Monotype Corsiva" pitchFamily="66" charset="0"/>
              </a:rPr>
              <a:t>dwie jego figury. </a:t>
            </a:r>
            <a:endParaRPr lang="pl-PL" sz="2000" dirty="0">
              <a:latin typeface="Monotype Corsiva" pitchFamily="66" charset="0"/>
            </a:endParaRPr>
          </a:p>
        </p:txBody>
      </p:sp>
      <p:pic>
        <p:nvPicPr>
          <p:cNvPr id="12290" name="Picture 2" descr="logoNTU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6000768"/>
            <a:ext cx="1919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>
                <a:latin typeface="Monotype Corsiva" pitchFamily="66" charset="0"/>
              </a:rPr>
              <a:t>Druga figura w kościele</a:t>
            </a:r>
            <a:endParaRPr lang="pl-PL" sz="4400" dirty="0">
              <a:latin typeface="Monotype Corsiva" pitchFamily="66" charset="0"/>
            </a:endParaRPr>
          </a:p>
        </p:txBody>
      </p:sp>
      <p:pic>
        <p:nvPicPr>
          <p:cNvPr id="4" name="Symbol zastępczy zawartości 3" descr="P50904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5000660" cy="5286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6000760" y="2571744"/>
            <a:ext cx="2857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Monotype Corsiva" pitchFamily="66" charset="0"/>
              </a:rPr>
              <a:t>Kościół pod wezwaniem </a:t>
            </a:r>
          </a:p>
          <a:p>
            <a:r>
              <a:rPr lang="pl-PL" sz="2000" dirty="0" smtClean="0">
                <a:latin typeface="Monotype Corsiva" pitchFamily="66" charset="0"/>
              </a:rPr>
              <a:t> Św. Jana Nepomucena w </a:t>
            </a:r>
            <a:r>
              <a:rPr lang="pl-PL" sz="2000" dirty="0" err="1" smtClean="0">
                <a:latin typeface="Monotype Corsiva" pitchFamily="66" charset="0"/>
              </a:rPr>
              <a:t>Rozwadzy</a:t>
            </a:r>
            <a:r>
              <a:rPr lang="pl-PL" sz="2000" dirty="0" smtClean="0">
                <a:latin typeface="Monotype Corsiva" pitchFamily="66" charset="0"/>
              </a:rPr>
              <a:t> z większą, nowszą wykonaną z drewna lipowego  figurą, ale tym razem przy ołtarzu głównym!!</a:t>
            </a:r>
            <a:endParaRPr lang="pl-PL" sz="2000" dirty="0">
              <a:latin typeface="Monotype Corsiva" pitchFamily="66" charset="0"/>
            </a:endParaRPr>
          </a:p>
        </p:txBody>
      </p:sp>
      <p:pic>
        <p:nvPicPr>
          <p:cNvPr id="13314" name="Picture 2" descr="logoNTU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000768"/>
            <a:ext cx="1919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Monotype Corsiva" pitchFamily="66" charset="0"/>
              </a:rPr>
              <a:t>Koniec</a:t>
            </a:r>
            <a:endParaRPr lang="pl-PL" sz="5400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600" dirty="0" smtClean="0">
                <a:latin typeface="Monotype Corsiva" pitchFamily="66" charset="0"/>
              </a:rPr>
              <a:t>Bardzo dziękujemy za obejrzenie prezentacji!!!</a:t>
            </a:r>
          </a:p>
          <a:p>
            <a:pPr algn="ctr">
              <a:buNone/>
            </a:pPr>
            <a:endParaRPr lang="pl-PL" sz="18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pl-PL" sz="3600" dirty="0" smtClean="0">
                <a:latin typeface="Monotype Corsiva" pitchFamily="66" charset="0"/>
              </a:rPr>
              <a:t>Noemi, Michał, Dawid, Patryk, Dominika,</a:t>
            </a:r>
          </a:p>
          <a:p>
            <a:pPr algn="ctr">
              <a:buNone/>
            </a:pPr>
            <a:r>
              <a:rPr lang="pl-PL" sz="3600" dirty="0" smtClean="0">
                <a:latin typeface="Monotype Corsiva" pitchFamily="66" charset="0"/>
              </a:rPr>
              <a:t>Patrycja, Wiola, Ola, Bartek,  Magda, Arek,</a:t>
            </a:r>
          </a:p>
          <a:p>
            <a:pPr algn="ctr">
              <a:buNone/>
            </a:pPr>
            <a:r>
              <a:rPr lang="pl-PL" sz="3600" dirty="0" smtClean="0">
                <a:latin typeface="Monotype Corsiva" pitchFamily="66" charset="0"/>
              </a:rPr>
              <a:t>Michał, Piotr, </a:t>
            </a:r>
            <a:r>
              <a:rPr lang="pl-PL" sz="3600" dirty="0" err="1" smtClean="0">
                <a:latin typeface="Monotype Corsiva" pitchFamily="66" charset="0"/>
              </a:rPr>
              <a:t>Stepan</a:t>
            </a:r>
            <a:r>
              <a:rPr lang="pl-PL" sz="3600" dirty="0" smtClean="0">
                <a:latin typeface="Monotype Corsiva" pitchFamily="66" charset="0"/>
              </a:rPr>
              <a:t>, Dawid, Ola</a:t>
            </a:r>
          </a:p>
          <a:p>
            <a:pPr algn="ctr">
              <a:buNone/>
            </a:pPr>
            <a:r>
              <a:rPr lang="pl-PL" sz="3600" dirty="0" smtClean="0">
                <a:latin typeface="Monotype Corsiva" pitchFamily="66" charset="0"/>
              </a:rPr>
              <a:t>oraz opiekun Wiesław </a:t>
            </a:r>
            <a:r>
              <a:rPr lang="pl-PL" sz="3600" dirty="0" err="1" smtClean="0">
                <a:latin typeface="Monotype Corsiva" pitchFamily="66" charset="0"/>
              </a:rPr>
              <a:t>Walendzik</a:t>
            </a:r>
            <a:endParaRPr lang="pl-PL" sz="3600" dirty="0" smtClean="0">
              <a:latin typeface="Monotype Corsiva" pitchFamily="66" charset="0"/>
            </a:endParaRPr>
          </a:p>
          <a:p>
            <a:pPr algn="ctr">
              <a:buNone/>
            </a:pPr>
            <a:endParaRPr lang="pl-PL" sz="18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pl-PL" sz="3600" dirty="0" smtClean="0">
                <a:latin typeface="Monotype Corsiva" pitchFamily="66" charset="0"/>
              </a:rPr>
              <a:t>Mamy nadzieję, że się podobało</a:t>
            </a:r>
            <a:r>
              <a:rPr lang="pl-PL" dirty="0" smtClean="0"/>
              <a:t>…</a:t>
            </a:r>
            <a:endParaRPr lang="pl-PL" dirty="0"/>
          </a:p>
        </p:txBody>
      </p:sp>
      <p:pic>
        <p:nvPicPr>
          <p:cNvPr id="14338" name="Picture 2" descr="logoNTU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6000768"/>
            <a:ext cx="1919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>
                <a:latin typeface="Monotype Corsiva" pitchFamily="66" charset="0"/>
              </a:rPr>
              <a:t>Osoba  św. Jana Nepomucena</a:t>
            </a:r>
            <a:endParaRPr lang="pl-PL" sz="4400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sz="7700" dirty="0" smtClean="0">
                <a:latin typeface="Monotype Corsiva" pitchFamily="66" charset="0"/>
              </a:rPr>
              <a:t>  O</a:t>
            </a:r>
            <a:r>
              <a:rPr lang="pl-PL" sz="3400" dirty="0" smtClean="0">
                <a:latin typeface="Monotype Corsiva" pitchFamily="66" charset="0"/>
              </a:rPr>
              <a:t>k. 1380 roku przyjął święcenia kapłańskie i został kanonikiem przy katedrze św. Wita. Studiował prawo kanoniczne w Pradze i Padwie. Następnie piastował godność kanonika kolegiaty praskiej św. Idziego, a w 1389 mianowany został wikariuszem generalnym arcybiskupa praskiego Jana z </a:t>
            </a:r>
            <a:r>
              <a:rPr lang="pl-PL" sz="3400" dirty="0" err="1" smtClean="0">
                <a:latin typeface="Monotype Corsiva" pitchFamily="66" charset="0"/>
              </a:rPr>
              <a:t>Jenstjena</a:t>
            </a:r>
            <a:r>
              <a:rPr lang="pl-PL" sz="3400" dirty="0" smtClean="0">
                <a:latin typeface="Monotype Corsiva" pitchFamily="66" charset="0"/>
              </a:rPr>
              <a:t>. W związku z zatargiem między królem Czech Wacławem IV a arcybiskupem, Jan Nepomucen popadł w niełaskę władcy i w 1393 został uwięziony. Następnie zrzucono go z mostu Karola do rzeki Wełtawy. Ta scena jest przedstawiona na płaskorzeźbie umieszczonej na ołtarzu Jana Nepomucena w kościele św. Mikołaja w Bochni. Jego zwłoki złożono w katedrze na Hradczanach. Beatyfikacja Jana Nepomucena odbyła się w 1721, a kanonizowany został w 1729. Już wcześniej uchodził za nieformalnego patrona Czech, a jego kult silnie promieniował na sąsiednie ziemie, zwłaszcza Śląsk.</a:t>
            </a:r>
          </a:p>
          <a:p>
            <a:pPr>
              <a:buNone/>
            </a:pPr>
            <a:r>
              <a:rPr lang="pl-PL" sz="3400" dirty="0" smtClean="0">
                <a:latin typeface="Monotype Corsiva" pitchFamily="66" charset="0"/>
              </a:rPr>
              <a:t>      Według innej wersji, Jan Nepomucen po odmówieniu ujawnienia tajemnicy spowiedzi królowej Zofii królowi czeskiemu Wacławowi (król podejrzewał żonę o niewierność), został poddany ciężkim torturom i w konsekwencji wrzucony do Wełtawy.</a:t>
            </a:r>
          </a:p>
          <a:p>
            <a:endParaRPr lang="pl-PL" dirty="0"/>
          </a:p>
        </p:txBody>
      </p:sp>
      <p:pic>
        <p:nvPicPr>
          <p:cNvPr id="2051" name="Picture 3" descr="logoNTU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6000768"/>
            <a:ext cx="1919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>
                <a:latin typeface="Monotype Corsiva" pitchFamily="66" charset="0"/>
              </a:rPr>
              <a:t>Symbolika figur i pomników</a:t>
            </a:r>
            <a:endParaRPr lang="pl-PL" sz="4400" dirty="0">
              <a:latin typeface="Monotype Corsiva" pitchFamily="66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>
          <a:xfrm>
            <a:off x="4645025" y="1571612"/>
            <a:ext cx="4041775" cy="45545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3100" dirty="0" smtClean="0">
                <a:latin typeface="Monotype Corsiva" pitchFamily="66" charset="0"/>
              </a:rPr>
              <a:t>     </a:t>
            </a:r>
            <a:r>
              <a:rPr lang="pl-PL" sz="3900" dirty="0" smtClean="0">
                <a:latin typeface="Monotype Corsiva" pitchFamily="66" charset="0"/>
              </a:rPr>
              <a:t>P</a:t>
            </a:r>
            <a:r>
              <a:rPr lang="pl-PL" sz="2100" dirty="0" smtClean="0">
                <a:latin typeface="Monotype Corsiva" pitchFamily="66" charset="0"/>
              </a:rPr>
              <a:t>ierwszą figurą Jana Nepomucena jest pomnik w Pradze, na moście Karola, z którego miał zostać zrzucony. Wokół jego głowy pojawiło się pięć gwiazd (symbolizujących pięć cnót męczeńskich), tworzących aureolę, która ponoć miała ukazać się w miejscu wrzucenia go do rzeki. Pomnik ten ustalił kanon dla ikonografii, kolejne przedstawienia opierały się na pomniku praskim. Poza aureolą z pięciu gwiazd, jego atrybutem jest biret kanonika, krucyfiks, gałązka palmowa (męczeńska) </a:t>
            </a:r>
            <a:r>
              <a:rPr lang="pl-PL" sz="2000" dirty="0" smtClean="0">
                <a:latin typeface="Monotype Corsiva" pitchFamily="66" charset="0"/>
              </a:rPr>
              <a:t>i dwa palce na ustach.</a:t>
            </a:r>
            <a:endParaRPr lang="pl-PL" sz="2100" dirty="0">
              <a:latin typeface="Monotype Corsiva" pitchFamily="66" charset="0"/>
            </a:endParaRPr>
          </a:p>
        </p:txBody>
      </p:sp>
      <p:pic>
        <p:nvPicPr>
          <p:cNvPr id="15" name="Symbol zastępczy zawartości 14" descr="Obraz1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70667" y="1285860"/>
            <a:ext cx="4187085" cy="4840303"/>
          </a:xfrm>
        </p:spPr>
      </p:pic>
      <p:sp>
        <p:nvSpPr>
          <p:cNvPr id="16" name="Symbol zastępczy tekstu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logoNTU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072206"/>
            <a:ext cx="1919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14282" y="357166"/>
            <a:ext cx="4283106" cy="750887"/>
          </a:xfrm>
        </p:spPr>
        <p:txBody>
          <a:bodyPr>
            <a:noAutofit/>
          </a:bodyPr>
          <a:lstStyle/>
          <a:p>
            <a:r>
              <a:rPr lang="pl-PL" sz="2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Pomnik Jana Nepomucena w Trzebnicy</a:t>
            </a:r>
            <a:endParaRPr lang="pl-PL" sz="2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3438" y="357166"/>
            <a:ext cx="4041775" cy="750887"/>
          </a:xfrm>
        </p:spPr>
        <p:txBody>
          <a:bodyPr>
            <a:normAutofit/>
          </a:bodyPr>
          <a:lstStyle/>
          <a:p>
            <a:r>
              <a:rPr lang="pl-PL" sz="2200" cap="none" dirty="0" smtClean="0">
                <a:latin typeface="Monotype Corsiva" pitchFamily="66" charset="0"/>
              </a:rPr>
              <a:t>             Scena śmierci świętego</a:t>
            </a:r>
            <a:endParaRPr lang="pl-PL" sz="2200" cap="none" dirty="0">
              <a:latin typeface="Monotype Corsiva" pitchFamily="66" charset="0"/>
            </a:endParaRPr>
          </a:p>
        </p:txBody>
      </p:sp>
      <p:pic>
        <p:nvPicPr>
          <p:cNvPr id="7" name="Symbol zastępczy zawartości 6" descr="474px-Wroclaw_OstrowTunski-swJanNepomuce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347825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ymbol zastępczy zawartości 7" descr="474px-Wroclaw_OstrowTunski-swJanNepomuce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428736"/>
            <a:ext cx="378621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>
                <a:latin typeface="Monotype Corsiva" pitchFamily="66" charset="0"/>
              </a:rPr>
              <a:t>Pomniki</a:t>
            </a:r>
            <a:endParaRPr lang="pl-PL" sz="4400" dirty="0">
              <a:latin typeface="Monotype Corsiva" pitchFamily="66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Monotype Corsiva" pitchFamily="66" charset="0"/>
              </a:rPr>
              <a:t>       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1800" dirty="0" smtClean="0">
                <a:latin typeface="Monotype Corsiva" pitchFamily="66" charset="0"/>
              </a:rPr>
              <a:t>       </a:t>
            </a:r>
            <a:r>
              <a:rPr lang="pl-PL" dirty="0" smtClean="0">
                <a:latin typeface="Monotype Corsiva" pitchFamily="66" charset="0"/>
              </a:rPr>
              <a:t>Ś</a:t>
            </a:r>
            <a:r>
              <a:rPr lang="pl-PL" sz="1800" dirty="0" smtClean="0">
                <a:latin typeface="Monotype Corsiva" pitchFamily="66" charset="0"/>
              </a:rPr>
              <a:t>więty Jan Nepomucen doczekał się wielu kościołów, kaplic i figur. Nic dziwnego, uchodzi bowiem za opiekuna dróg, mostów, brodów, stawów i źródeł, a także za patrona tonących i spowiedników. Kult </a:t>
            </a:r>
            <a:r>
              <a:rPr lang="pl-PL" sz="1800" dirty="0" err="1" smtClean="0">
                <a:latin typeface="Monotype Corsiva" pitchFamily="66" charset="0"/>
              </a:rPr>
              <a:t>św.J</a:t>
            </a:r>
            <a:r>
              <a:rPr lang="pl-PL" sz="1800" dirty="0" smtClean="0">
                <a:latin typeface="Monotype Corsiva" pitchFamily="66" charset="0"/>
              </a:rPr>
              <a:t> </a:t>
            </a:r>
            <a:r>
              <a:rPr lang="pl-PL" sz="1800" dirty="0" err="1" smtClean="0">
                <a:latin typeface="Monotype Corsiva" pitchFamily="66" charset="0"/>
              </a:rPr>
              <a:t>ana</a:t>
            </a:r>
            <a:r>
              <a:rPr lang="pl-PL" sz="1800" dirty="0" smtClean="0">
                <a:latin typeface="Monotype Corsiva" pitchFamily="66" charset="0"/>
              </a:rPr>
              <a:t> Nepomucena przywędrował na Śląsk z Czech (wszak przez kilkaset lat Śląsk był częścią Królestwa Czech), ale święty ten nie jest przedmiotem kultu wyłącznie lokalnego, bowiem w XVIII i XIX w. jego kult rozprzestrzenił się na znaczną część Europy: Niemcy, Austrię, Węgry, Polskę, a nawet Litwę.</a:t>
            </a:r>
            <a:endParaRPr lang="pl-PL" sz="1800" dirty="0">
              <a:latin typeface="Monotype Corsiva" pitchFamily="66" charset="0"/>
            </a:endParaRPr>
          </a:p>
        </p:txBody>
      </p:sp>
      <p:pic>
        <p:nvPicPr>
          <p:cNvPr id="8" name="Obraz 7" descr="05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1500198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Obraz 8" descr="1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500306"/>
            <a:ext cx="1500198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Obraz 9" descr="0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4143380"/>
            <a:ext cx="1357322" cy="2459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8" name="Picture 2" descr="logoNTU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6072206"/>
            <a:ext cx="1919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>
                <a:latin typeface="Monotype Corsiva" pitchFamily="66" charset="0"/>
              </a:rPr>
              <a:t>Najstarsze pomniki</a:t>
            </a:r>
            <a:endParaRPr lang="pl-PL" sz="4400" dirty="0">
              <a:latin typeface="Monotype Corsiva" pitchFamily="66" charset="0"/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cap="none" dirty="0" smtClean="0">
                <a:latin typeface="Monotype Corsiva" pitchFamily="66" charset="0"/>
              </a:rPr>
              <a:t>Figura Jana Nepomucena z Bystrzycy Kłodzkiej</a:t>
            </a:r>
            <a:endParaRPr lang="pl-PL" cap="none" dirty="0">
              <a:latin typeface="Monotype Corsiva" pitchFamily="66" charset="0"/>
            </a:endParaRPr>
          </a:p>
        </p:txBody>
      </p:sp>
      <p:pic>
        <p:nvPicPr>
          <p:cNvPr id="7" name="Symbol zastępczy zawartości 6" descr="z_nepomuce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07294" y="2548731"/>
            <a:ext cx="25400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quarter" idx="4"/>
          </p:nvPr>
        </p:nvSpPr>
        <p:spPr>
          <a:xfrm>
            <a:off x="4645025" y="1571613"/>
            <a:ext cx="4041775" cy="44291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      </a:t>
            </a:r>
          </a:p>
          <a:p>
            <a:pPr>
              <a:buNone/>
            </a:pPr>
            <a:r>
              <a:rPr lang="pl-PL" dirty="0" smtClean="0">
                <a:latin typeface="Monotype Corsiva" pitchFamily="66" charset="0"/>
              </a:rPr>
              <a:t>         </a:t>
            </a:r>
            <a:r>
              <a:rPr lang="pl-PL" sz="3600" dirty="0" smtClean="0">
                <a:latin typeface="Monotype Corsiva" pitchFamily="66" charset="0"/>
              </a:rPr>
              <a:t>C</a:t>
            </a:r>
            <a:r>
              <a:rPr lang="pl-PL" dirty="0" smtClean="0">
                <a:latin typeface="Monotype Corsiva" pitchFamily="66" charset="0"/>
              </a:rPr>
              <a:t>hoć kanonizowano Jana Nepomucena dopiero w 1729 r. jego figury i wizerunki pojawiły się już wcześniej. Najstarszą figurę umieszczono na moście Karola w Pradze w 1683 r. Za najstarszą w Polsce uchodzi figura z mostu w Bystrzycy Kłodzkiej z 1704 r. </a:t>
            </a:r>
            <a:br>
              <a:rPr lang="pl-PL" dirty="0" smtClean="0">
                <a:latin typeface="Monotype Corsiva" pitchFamily="66" charset="0"/>
              </a:rPr>
            </a:br>
            <a:r>
              <a:rPr lang="pl-PL" dirty="0" smtClean="0">
                <a:latin typeface="Monotype Corsiva" pitchFamily="66" charset="0"/>
              </a:rPr>
              <a:t>Tradycyjnie Świętego przedstawia się jako brodatego mężczyznę w szatach kapłańskich, charakterystycznych dla epoki baroku: czarnej sutannie lub talarze (rodzaj sutanny bez guzików), białej komży i pelerynce. Głowę w kapłańskim birecie okala aureola z pięcioma gwiazdami (lub płomieniami).</a:t>
            </a:r>
            <a:endParaRPr lang="pl-PL" dirty="0">
              <a:latin typeface="Monotype Corsiva" pitchFamily="66" charset="0"/>
            </a:endParaRPr>
          </a:p>
        </p:txBody>
      </p:sp>
      <p:pic>
        <p:nvPicPr>
          <p:cNvPr id="5122" name="Picture 2" descr="logoNTU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6072206"/>
            <a:ext cx="1919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370000"/>
          </a:xfrm>
        </p:spPr>
        <p:txBody>
          <a:bodyPr>
            <a:normAutofit fontScale="90000"/>
          </a:bodyPr>
          <a:lstStyle/>
          <a:p>
            <a:r>
              <a:rPr lang="pl-PL" sz="4400" dirty="0" smtClean="0">
                <a:latin typeface="Monotype Corsiva" pitchFamily="66" charset="0"/>
              </a:rPr>
              <a:t>Nasza pierwsza wycieczka rowerowa</a:t>
            </a:r>
            <a:br>
              <a:rPr lang="pl-PL" sz="4400" dirty="0" smtClean="0">
                <a:latin typeface="Monotype Corsiva" pitchFamily="66" charset="0"/>
              </a:rPr>
            </a:br>
            <a:r>
              <a:rPr lang="pl-PL" sz="4400" dirty="0" smtClean="0">
                <a:latin typeface="Monotype Corsiva" pitchFamily="66" charset="0"/>
              </a:rPr>
              <a:t>Leśnica – Góra św. Anny</a:t>
            </a:r>
            <a:endParaRPr lang="pl-PL" sz="4400" dirty="0">
              <a:latin typeface="Monotype Corsiva" pitchFamily="66" charset="0"/>
            </a:endParaRPr>
          </a:p>
        </p:txBody>
      </p:sp>
      <p:pic>
        <p:nvPicPr>
          <p:cNvPr id="7" name="Symbol zastępczy zawartości 6" descr="Leśnic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1643050"/>
            <a:ext cx="5614998" cy="4786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29256" y="1785926"/>
            <a:ext cx="3143272" cy="37147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900" dirty="0" smtClean="0">
                <a:latin typeface="Monotype Corsiva" pitchFamily="66" charset="0"/>
              </a:rPr>
              <a:t>      Piękny, barokowy Jan z II połowy XVIII wieku na rynku w Leśnicy . Kamienny, polichromowany, w aureoli o sześciu gwiazdach!</a:t>
            </a:r>
          </a:p>
          <a:p>
            <a:pPr>
              <a:buNone/>
            </a:pPr>
            <a:endParaRPr lang="pl-PL" sz="2000" dirty="0">
              <a:latin typeface="Monotype Corsiva" pitchFamily="66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 descr="logoNTU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072206"/>
            <a:ext cx="1919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>
                <a:latin typeface="Monotype Corsiva" pitchFamily="66" charset="0"/>
              </a:rPr>
              <a:t>Leśnica</a:t>
            </a:r>
            <a:endParaRPr lang="pl-PL" sz="4400" dirty="0">
              <a:latin typeface="Monotype Corsiva" pitchFamily="66" charset="0"/>
            </a:endParaRPr>
          </a:p>
        </p:txBody>
      </p:sp>
      <p:pic>
        <p:nvPicPr>
          <p:cNvPr id="4" name="Symbol zastępczy zawartości 3" descr="Leśnic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5857916" cy="5137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6643702" y="1214422"/>
            <a:ext cx="1714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Monotype Corsiva" pitchFamily="66" charset="0"/>
              </a:rPr>
              <a:t>Nasz grupa rowerowa  ze Zdzieszowic szuka figur i pomników Jana Nepomucena, a zarazem zwiedza Leśnicę!</a:t>
            </a:r>
            <a:endParaRPr lang="pl-PL" sz="1600" dirty="0">
              <a:latin typeface="Monotype Corsiva" pitchFamily="66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715140" y="3786190"/>
            <a:ext cx="19288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Monotype Corsiva" pitchFamily="66" charset="0"/>
              </a:rPr>
              <a:t>Zdjęcie przy skromnej, starej polichromowanej figurze Jana Nepomucena w murowanej kapliczce. </a:t>
            </a:r>
            <a:endParaRPr lang="pl-PL" dirty="0">
              <a:latin typeface="Monotype Corsiva" pitchFamily="66" charset="0"/>
            </a:endParaRPr>
          </a:p>
        </p:txBody>
      </p:sp>
      <p:pic>
        <p:nvPicPr>
          <p:cNvPr id="7170" name="Picture 2" descr="logoNTU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6072206"/>
            <a:ext cx="1919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>
                <a:latin typeface="Monotype Corsiva" pitchFamily="66" charset="0"/>
              </a:rPr>
              <a:t>Góra św. Anny</a:t>
            </a:r>
            <a:endParaRPr lang="pl-PL" sz="4400" dirty="0">
              <a:latin typeface="Monotype Corsiva" pitchFamily="66" charset="0"/>
            </a:endParaRPr>
          </a:p>
        </p:txBody>
      </p:sp>
      <p:pic>
        <p:nvPicPr>
          <p:cNvPr id="4" name="Symbol zastępczy zawartości 3" descr="Góra św. An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00200"/>
            <a:ext cx="5715039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6643702" y="1571612"/>
            <a:ext cx="20717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 smtClean="0">
              <a:latin typeface="Monotype Corsiva" pitchFamily="66" charset="0"/>
            </a:endParaRPr>
          </a:p>
          <a:p>
            <a:r>
              <a:rPr lang="pl-PL" sz="2000" dirty="0" smtClean="0">
                <a:latin typeface="Monotype Corsiva" pitchFamily="66" charset="0"/>
              </a:rPr>
              <a:t>Wjazd pod górę był bardzo męczący, ale warto było!</a:t>
            </a:r>
          </a:p>
          <a:p>
            <a:endParaRPr lang="pl-PL" sz="2000" dirty="0" smtClean="0">
              <a:latin typeface="Monotype Corsiva" pitchFamily="66" charset="0"/>
            </a:endParaRPr>
          </a:p>
          <a:p>
            <a:endParaRPr lang="pl-PL" sz="2000" dirty="0" smtClean="0">
              <a:latin typeface="Monotype Corsiva" pitchFamily="66" charset="0"/>
            </a:endParaRPr>
          </a:p>
          <a:p>
            <a:endParaRPr lang="pl-PL" sz="2000" dirty="0" smtClean="0">
              <a:latin typeface="Monotype Corsiva" pitchFamily="66" charset="0"/>
            </a:endParaRPr>
          </a:p>
          <a:p>
            <a:r>
              <a:rPr lang="pl-PL" sz="2000" dirty="0" smtClean="0">
                <a:latin typeface="Monotype Corsiva" pitchFamily="66" charset="0"/>
              </a:rPr>
              <a:t>Przy  kamiennym, bielonym  Nepomucenie  na zboczu rynku na Górze Św. Anny.</a:t>
            </a:r>
          </a:p>
          <a:p>
            <a:endParaRPr lang="pl-PL" sz="2000" dirty="0" smtClean="0">
              <a:latin typeface="Monotype Corsiva" pitchFamily="66" charset="0"/>
            </a:endParaRPr>
          </a:p>
          <a:p>
            <a:endParaRPr lang="pl-PL" sz="2000" dirty="0" smtClean="0">
              <a:latin typeface="Monotype Corsiva" pitchFamily="66" charset="0"/>
            </a:endParaRPr>
          </a:p>
        </p:txBody>
      </p:sp>
      <p:pic>
        <p:nvPicPr>
          <p:cNvPr id="8194" name="Picture 2" descr="logoNTU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6072206"/>
            <a:ext cx="1919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339</TotalTime>
  <Words>775</Words>
  <Application>Microsoft Office PowerPoint</Application>
  <PresentationFormat>Pokaz na ekranie (4:3)</PresentationFormat>
  <Paragraphs>53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Wierzchołek</vt:lpstr>
      <vt:lpstr>Św. Jan Nepomucen.  Historia życia  i  naszych wycieczek  rowerowych w jego poszukiwaniu.</vt:lpstr>
      <vt:lpstr>Osoba  św. Jana Nepomucena</vt:lpstr>
      <vt:lpstr>Symbolika figur i pomników</vt:lpstr>
      <vt:lpstr>Slajd 4</vt:lpstr>
      <vt:lpstr>Pomniki</vt:lpstr>
      <vt:lpstr>Najstarsze pomniki</vt:lpstr>
      <vt:lpstr>Nasza pierwsza wycieczka rowerowa Leśnica – Góra św. Anny</vt:lpstr>
      <vt:lpstr>Leśnica</vt:lpstr>
      <vt:lpstr>Góra św. Anny</vt:lpstr>
      <vt:lpstr>Druga wycieczka rowerowa Żyrowa - Zdzieszowice</vt:lpstr>
      <vt:lpstr>Liczna grupa rowerzystów</vt:lpstr>
      <vt:lpstr>Trzecia wycieczka rowerowa</vt:lpstr>
      <vt:lpstr>Kościół i parafia w Rozwadzy</vt:lpstr>
      <vt:lpstr>Druga figura w kościele</vt:lpstr>
      <vt:lpstr>Koniec</vt:lpstr>
    </vt:vector>
  </TitlesOfParts>
  <Company>Noemi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Św. Jan Nepomucen</dc:title>
  <dc:creator>Stanek</dc:creator>
  <cp:lastModifiedBy>WW</cp:lastModifiedBy>
  <cp:revision>37</cp:revision>
  <dcterms:created xsi:type="dcterms:W3CDTF">2010-05-05T12:43:00Z</dcterms:created>
  <dcterms:modified xsi:type="dcterms:W3CDTF">2010-05-24T18:52:55Z</dcterms:modified>
</cp:coreProperties>
</file>